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33"/>
    <p:restoredTop sz="50081"/>
  </p:normalViewPr>
  <p:slideViewPr>
    <p:cSldViewPr snapToGrid="0" snapToObjects="1">
      <p:cViewPr varScale="1">
        <p:scale>
          <a:sx n="49" d="100"/>
          <a:sy n="49" d="100"/>
        </p:scale>
        <p:origin x="9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10/11/16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10/11/16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10/11/16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10/11/16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10/11/16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10/11/16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10/11/16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10/11/16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10/11/16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10/11/16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10/11/16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10/11/16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10/11/16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10/11/16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10/11/16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10/11/16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10/11/16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9538"/>
          </a:xfrm>
        </p:spPr>
        <p:txBody>
          <a:bodyPr/>
          <a:lstStyle/>
          <a:p>
            <a:r>
              <a:rPr lang="en-US" dirty="0" smtClean="0"/>
              <a:t>Tuesday, October 11, 2016</a:t>
            </a:r>
            <a:endParaRPr lang="en-US" dirty="0"/>
          </a:p>
        </p:txBody>
      </p:sp>
      <p:sp>
        <p:nvSpPr>
          <p:cNvPr id="3" name="Content Placeholder 2"/>
          <p:cNvSpPr>
            <a:spLocks noGrp="1"/>
          </p:cNvSpPr>
          <p:nvPr>
            <p:ph idx="1"/>
          </p:nvPr>
        </p:nvSpPr>
        <p:spPr>
          <a:xfrm>
            <a:off x="979100" y="1384664"/>
            <a:ext cx="10374700" cy="4833256"/>
          </a:xfrm>
        </p:spPr>
        <p:txBody>
          <a:bodyPr>
            <a:normAutofit lnSpcReduction="10000"/>
          </a:bodyPr>
          <a:lstStyle/>
          <a:p>
            <a:pPr marL="0" indent="0">
              <a:buNone/>
            </a:pPr>
            <a:r>
              <a:rPr lang="en-US" b="1" dirty="0" smtClean="0"/>
              <a:t>Notebook Time:</a:t>
            </a:r>
            <a:r>
              <a:rPr lang="en-US" dirty="0" smtClean="0"/>
              <a:t> (taken from a New Yorker article about </a:t>
            </a:r>
            <a:r>
              <a:rPr lang="en-US" dirty="0" err="1" smtClean="0"/>
              <a:t>Zika</a:t>
            </a:r>
            <a:r>
              <a:rPr lang="en-US" dirty="0" smtClean="0"/>
              <a:t>)</a:t>
            </a:r>
          </a:p>
          <a:p>
            <a:pPr marL="0" indent="0">
              <a:buNone/>
            </a:pPr>
            <a:r>
              <a:rPr lang="en-US" b="1" dirty="0" smtClean="0"/>
              <a:t>“</a:t>
            </a:r>
            <a:r>
              <a:rPr lang="is-IS" b="1" dirty="0" smtClean="0"/>
              <a:t>…Was it dengue? Macesic wondere. Dengue</a:t>
            </a:r>
            <a:r>
              <a:rPr lang="en-US" b="1" dirty="0" smtClean="0"/>
              <a:t>—</a:t>
            </a:r>
            <a:r>
              <a:rPr lang="is-IS" b="1" dirty="0" smtClean="0"/>
              <a:t>colloquially known as breakbone fever, because of the intense corkscrews of pain that can occur in the bones, muscles, and joints</a:t>
            </a:r>
            <a:r>
              <a:rPr lang="en-US" b="1" dirty="0" smtClean="0"/>
              <a:t>—</a:t>
            </a:r>
            <a:r>
              <a:rPr lang="is-IS" b="1" dirty="0" smtClean="0"/>
              <a:t>is caused by a mosquito-born virus...But the woman’s symptoms seemed to mild for dengue: the disease can cause catastrophic drops in white blood cells and platelets, but her blood counts were nearly normal. Cold it be chikungunya?...But this woman’s joint pains and swellings weren’t severe. It was as if she had acquired a milder variant of those diseases...”</a:t>
            </a:r>
          </a:p>
          <a:p>
            <a:pPr marL="0" indent="0">
              <a:buNone/>
            </a:pPr>
            <a:endParaRPr lang="is-IS" b="1" dirty="0"/>
          </a:p>
          <a:p>
            <a:pPr marL="0" indent="0">
              <a:buNone/>
            </a:pPr>
            <a:r>
              <a:rPr lang="is-IS" b="1" dirty="0" smtClean="0"/>
              <a:t>How is TONE developed in this passage?</a:t>
            </a:r>
            <a:endParaRPr lang="en-US" b="1" dirty="0" smtClean="0"/>
          </a:p>
        </p:txBody>
      </p:sp>
    </p:spTree>
    <p:extLst>
      <p:ext uri="{BB962C8B-B14F-4D97-AF65-F5344CB8AC3E}">
        <p14:creationId xmlns:p14="http://schemas.microsoft.com/office/powerpoint/2010/main" val="168169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Churchill’s Tone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4800" dirty="0" smtClean="0"/>
              <a:t>You might have noticed that Churchill is </a:t>
            </a:r>
          </a:p>
          <a:p>
            <a:r>
              <a:rPr lang="en-US" sz="4800" dirty="0" smtClean="0"/>
              <a:t>Businesslike, yet stirring</a:t>
            </a:r>
          </a:p>
          <a:p>
            <a:r>
              <a:rPr lang="en-US" sz="4800" dirty="0" smtClean="0"/>
              <a:t>Reassuring and inspiring</a:t>
            </a:r>
          </a:p>
          <a:p>
            <a:r>
              <a:rPr lang="en-US" sz="4800" dirty="0" smtClean="0"/>
              <a:t>Passionately committed</a:t>
            </a:r>
          </a:p>
          <a:p>
            <a:pPr marL="0" indent="0">
              <a:buNone/>
            </a:pPr>
            <a:endParaRPr lang="en-US" sz="4800" dirty="0"/>
          </a:p>
          <a:p>
            <a:pPr marL="0" indent="0">
              <a:buNone/>
            </a:pPr>
            <a:r>
              <a:rPr lang="en-US" sz="4800" dirty="0" smtClean="0"/>
              <a:t>Progression from mundane details of government to a powerful call to action</a:t>
            </a:r>
          </a:p>
          <a:p>
            <a:pPr marL="0" indent="0">
              <a:buNone/>
            </a:pPr>
            <a:endParaRPr lang="en-US" sz="4800" dirty="0"/>
          </a:p>
          <a:p>
            <a:pPr marL="0" indent="0">
              <a:buNone/>
            </a:pPr>
            <a:r>
              <a:rPr lang="en-US" sz="4800" dirty="0" smtClean="0"/>
              <a:t>Major shift at transition into final paragraph</a:t>
            </a:r>
          </a:p>
          <a:p>
            <a:endParaRPr lang="en-US" sz="4800" dirty="0"/>
          </a:p>
        </p:txBody>
      </p:sp>
    </p:spTree>
    <p:extLst>
      <p:ext uri="{BB962C8B-B14F-4D97-AF65-F5344CB8AC3E}">
        <p14:creationId xmlns:p14="http://schemas.microsoft.com/office/powerpoint/2010/main" val="1691449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Rhetorical Analysis Toolbox</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4800" dirty="0" smtClean="0"/>
              <a:t>You need 3 notecards today</a:t>
            </a:r>
          </a:p>
          <a:p>
            <a:r>
              <a:rPr lang="en-US" sz="4800" dirty="0" smtClean="0"/>
              <a:t>Diction – use questions from p. 47</a:t>
            </a:r>
          </a:p>
          <a:p>
            <a:r>
              <a:rPr lang="en-US" sz="4800" dirty="0" smtClean="0"/>
              <a:t>Syntax – use questions from p. 47</a:t>
            </a:r>
          </a:p>
          <a:p>
            <a:r>
              <a:rPr lang="en-US" sz="4800" dirty="0" smtClean="0"/>
              <a:t>Tone</a:t>
            </a:r>
          </a:p>
          <a:p>
            <a:pPr>
              <a:buFontTx/>
              <a:buChar char="-"/>
            </a:pPr>
            <a:r>
              <a:rPr lang="en-US" sz="4800" dirty="0" smtClean="0"/>
              <a:t>What emotions do I sense from the writer?</a:t>
            </a:r>
          </a:p>
          <a:p>
            <a:pPr>
              <a:buFontTx/>
              <a:buChar char="-"/>
            </a:pPr>
            <a:r>
              <a:rPr lang="en-US" sz="4800" dirty="0" smtClean="0"/>
              <a:t>Are there noticeable patterns in connotation or imagery?</a:t>
            </a:r>
          </a:p>
          <a:p>
            <a:pPr>
              <a:buFontTx/>
              <a:buChar char="-"/>
            </a:pPr>
            <a:r>
              <a:rPr lang="en-US" sz="4800" dirty="0" smtClean="0"/>
              <a:t>Are there shifts in tone? </a:t>
            </a:r>
          </a:p>
          <a:p>
            <a:pPr>
              <a:buFontTx/>
              <a:buChar char="-"/>
            </a:pPr>
            <a:r>
              <a:rPr lang="en-US" sz="4800" dirty="0"/>
              <a:t> </a:t>
            </a:r>
            <a:r>
              <a:rPr lang="en-US" sz="4800" dirty="0" smtClean="0"/>
              <a:t>Are the tones complementary or contrasting?</a:t>
            </a:r>
            <a:endParaRPr lang="en-US" sz="4800" dirty="0"/>
          </a:p>
        </p:txBody>
      </p:sp>
    </p:spTree>
    <p:extLst>
      <p:ext uri="{BB962C8B-B14F-4D97-AF65-F5344CB8AC3E}">
        <p14:creationId xmlns:p14="http://schemas.microsoft.com/office/powerpoint/2010/main" val="192641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C-Word in the Hallway</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t>Open document in </a:t>
            </a:r>
            <a:r>
              <a:rPr lang="en-US" sz="4800" smtClean="0"/>
              <a:t>Google Classroom</a:t>
            </a:r>
            <a:endParaRPr lang="en-US" sz="4800" dirty="0"/>
          </a:p>
        </p:txBody>
      </p:sp>
    </p:spTree>
    <p:extLst>
      <p:ext uri="{BB962C8B-B14F-4D97-AF65-F5344CB8AC3E}">
        <p14:creationId xmlns:p14="http://schemas.microsoft.com/office/powerpoint/2010/main" val="50361594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31</TotalTime>
  <Words>234</Words>
  <Application>Microsoft Macintosh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Arial</vt:lpstr>
      <vt:lpstr>Depth</vt:lpstr>
      <vt:lpstr>Tuesday, October 11, 2016</vt:lpstr>
      <vt:lpstr>Churchill’s Tone</vt:lpstr>
      <vt:lpstr>Your Rhetorical Analysis Toolbox</vt:lpstr>
      <vt:lpstr>C-Word in the Hallway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October 11, 2016</dc:title>
  <dc:creator>Mcdonald, Amber</dc:creator>
  <cp:lastModifiedBy>Mcdonald, Amber</cp:lastModifiedBy>
  <cp:revision>4</cp:revision>
  <dcterms:created xsi:type="dcterms:W3CDTF">2016-10-11T12:03:07Z</dcterms:created>
  <dcterms:modified xsi:type="dcterms:W3CDTF">2016-10-11T12:34:36Z</dcterms:modified>
</cp:coreProperties>
</file>