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57" r:id="rId4"/>
    <p:sldId id="258"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p:restoredTop sz="50081"/>
  </p:normalViewPr>
  <p:slideViewPr>
    <p:cSldViewPr snapToGrid="0" snapToObjects="1">
      <p:cViewPr varScale="1">
        <p:scale>
          <a:sx n="39" d="100"/>
          <a:sy n="39" d="100"/>
        </p:scale>
        <p:origin x="1020"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10/3/2016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0426" y="-359369"/>
            <a:ext cx="9491859" cy="1646302"/>
          </a:xfrm>
        </p:spPr>
        <p:txBody>
          <a:bodyPr/>
          <a:lstStyle/>
          <a:p>
            <a:r>
              <a:rPr lang="en-US" dirty="0" smtClean="0"/>
              <a:t>Monday</a:t>
            </a:r>
            <a:r>
              <a:rPr lang="en-US" smtClean="0"/>
              <a:t>, October 3, 2016</a:t>
            </a:r>
            <a:endParaRPr lang="en-US" dirty="0"/>
          </a:p>
        </p:txBody>
      </p:sp>
      <p:sp>
        <p:nvSpPr>
          <p:cNvPr id="3" name="Subtitle 2"/>
          <p:cNvSpPr>
            <a:spLocks noGrp="1"/>
          </p:cNvSpPr>
          <p:nvPr>
            <p:ph type="subTitle" idx="1"/>
          </p:nvPr>
        </p:nvSpPr>
        <p:spPr>
          <a:xfrm>
            <a:off x="1324497" y="1286933"/>
            <a:ext cx="7766936" cy="3109926"/>
          </a:xfrm>
        </p:spPr>
        <p:txBody>
          <a:bodyPr>
            <a:normAutofit/>
          </a:bodyPr>
          <a:lstStyle/>
          <a:p>
            <a:pPr algn="l"/>
            <a:endParaRPr lang="en-US" sz="2800" dirty="0"/>
          </a:p>
          <a:p>
            <a:pPr algn="l"/>
            <a:endParaRPr lang="en-US" sz="2800" dirty="0"/>
          </a:p>
        </p:txBody>
      </p:sp>
      <p:pic>
        <p:nvPicPr>
          <p:cNvPr id="6" name="Picture 5"/>
          <p:cNvPicPr>
            <a:picLocks noChangeAspect="1"/>
          </p:cNvPicPr>
          <p:nvPr/>
        </p:nvPicPr>
        <p:blipFill>
          <a:blip r:embed="rId2"/>
          <a:stretch>
            <a:fillRect/>
          </a:stretch>
        </p:blipFill>
        <p:spPr>
          <a:xfrm>
            <a:off x="3534032" y="1713065"/>
            <a:ext cx="7056113" cy="4892778"/>
          </a:xfrm>
          <a:prstGeom prst="rect">
            <a:avLst/>
          </a:prstGeom>
        </p:spPr>
      </p:pic>
      <p:sp>
        <p:nvSpPr>
          <p:cNvPr id="7" name="TextBox 6"/>
          <p:cNvSpPr txBox="1"/>
          <p:nvPr/>
        </p:nvSpPr>
        <p:spPr>
          <a:xfrm>
            <a:off x="757646" y="2090057"/>
            <a:ext cx="3161211" cy="3539430"/>
          </a:xfrm>
          <a:prstGeom prst="rect">
            <a:avLst/>
          </a:prstGeom>
          <a:noFill/>
        </p:spPr>
        <p:txBody>
          <a:bodyPr wrap="square" rtlCol="0">
            <a:spAutoFit/>
          </a:bodyPr>
          <a:lstStyle/>
          <a:p>
            <a:r>
              <a:rPr lang="en-US" sz="2800" dirty="0" smtClean="0"/>
              <a:t>Notebook Time:</a:t>
            </a:r>
          </a:p>
          <a:p>
            <a:endParaRPr lang="en-US" sz="2800" dirty="0"/>
          </a:p>
          <a:p>
            <a:r>
              <a:rPr lang="en-US" sz="2800" dirty="0" smtClean="0"/>
              <a:t>A little </a:t>
            </a:r>
            <a:r>
              <a:rPr lang="en-US" sz="2800" i="1" dirty="0" smtClean="0"/>
              <a:t>New Yorker</a:t>
            </a:r>
            <a:r>
              <a:rPr lang="en-US" sz="2800" dirty="0" smtClean="0"/>
              <a:t> cartoon humor for </a:t>
            </a:r>
            <a:r>
              <a:rPr lang="en-US" sz="2800" smtClean="0"/>
              <a:t>your Monday morning </a:t>
            </a:r>
            <a:r>
              <a:rPr lang="en-US" sz="2800" smtClean="0">
                <a:sym typeface="Wingdings"/>
              </a:rPr>
              <a:t></a:t>
            </a:r>
          </a:p>
          <a:p>
            <a:endParaRPr lang="en-US" sz="2800"/>
          </a:p>
        </p:txBody>
      </p:sp>
    </p:spTree>
    <p:extLst>
      <p:ext uri="{BB962C8B-B14F-4D97-AF65-F5344CB8AC3E}">
        <p14:creationId xmlns:p14="http://schemas.microsoft.com/office/powerpoint/2010/main" val="1804289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TV has had a positive impact on Presidential Elections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7675519"/>
              </p:ext>
            </p:extLst>
          </p:nvPr>
        </p:nvGraphicFramePr>
        <p:xfrm>
          <a:off x="677863" y="2160588"/>
          <a:ext cx="8596311" cy="6517974"/>
        </p:xfrm>
        <a:graphic>
          <a:graphicData uri="http://schemas.openxmlformats.org/drawingml/2006/table">
            <a:tbl>
              <a:tblPr firstRow="1" bandRow="1">
                <a:tableStyleId>{5C22544A-7EE6-4342-B048-85BDC9FD1C3A}</a:tableStyleId>
              </a:tblPr>
              <a:tblGrid>
                <a:gridCol w="2865437"/>
                <a:gridCol w="2865437"/>
                <a:gridCol w="2865437"/>
              </a:tblGrid>
              <a:tr h="879174">
                <a:tc>
                  <a:txBody>
                    <a:bodyPr/>
                    <a:lstStyle/>
                    <a:p>
                      <a:r>
                        <a:rPr lang="en-US" sz="4400" dirty="0" smtClean="0"/>
                        <a:t>Defend</a:t>
                      </a:r>
                      <a:endParaRPr lang="en-US" sz="4400" dirty="0"/>
                    </a:p>
                  </a:txBody>
                  <a:tcPr/>
                </a:tc>
                <a:tc>
                  <a:txBody>
                    <a:bodyPr/>
                    <a:lstStyle/>
                    <a:p>
                      <a:r>
                        <a:rPr lang="en-US" sz="4000" dirty="0" smtClean="0"/>
                        <a:t>Challenge</a:t>
                      </a:r>
                      <a:endParaRPr lang="en-US" sz="4000" dirty="0"/>
                    </a:p>
                  </a:txBody>
                  <a:tcPr/>
                </a:tc>
                <a:tc>
                  <a:txBody>
                    <a:bodyPr/>
                    <a:lstStyle/>
                    <a:p>
                      <a:r>
                        <a:rPr lang="en-US" sz="4000" dirty="0" smtClean="0"/>
                        <a:t>Qualify</a:t>
                      </a:r>
                      <a:endParaRPr lang="en-US" sz="4000" dirty="0"/>
                    </a:p>
                  </a:txBody>
                  <a:tcPr/>
                </a:tc>
              </a:tr>
              <a:tr h="370840">
                <a:tc>
                  <a:txBody>
                    <a:bodyPr/>
                    <a:lstStyle/>
                    <a:p>
                      <a:pPr marL="457200" indent="-457200">
                        <a:buFontTx/>
                        <a:buChar char="-"/>
                      </a:pPr>
                      <a:r>
                        <a:rPr lang="en-US" sz="2800" dirty="0" smtClean="0"/>
                        <a:t>TV has allowed the</a:t>
                      </a:r>
                      <a:r>
                        <a:rPr lang="en-US" sz="2800" baseline="0" dirty="0" smtClean="0"/>
                        <a:t> public to feel closer to candidates</a:t>
                      </a:r>
                    </a:p>
                    <a:p>
                      <a:pPr marL="457200" indent="-457200">
                        <a:buFontTx/>
                        <a:buChar char="-"/>
                      </a:pPr>
                      <a:r>
                        <a:rPr lang="en-US" sz="2800" baseline="0" dirty="0" smtClean="0"/>
                        <a:t>Allows us to hear about candidate news faster</a:t>
                      </a:r>
                    </a:p>
                    <a:p>
                      <a:pPr marL="457200" indent="-457200">
                        <a:buFontTx/>
                        <a:buChar char="-"/>
                      </a:pPr>
                      <a:r>
                        <a:rPr lang="en-US" sz="2800" baseline="0" dirty="0" smtClean="0"/>
                        <a:t>-We can see emotions and reactions – more real</a:t>
                      </a:r>
                      <a:endParaRPr lang="en-US" sz="2800" dirty="0"/>
                    </a:p>
                  </a:txBody>
                  <a:tcPr/>
                </a:tc>
                <a:tc>
                  <a:txBody>
                    <a:bodyPr/>
                    <a:lstStyle/>
                    <a:p>
                      <a:pPr marL="457200" indent="-457200">
                        <a:buFontTx/>
                        <a:buChar char="-"/>
                      </a:pPr>
                      <a:r>
                        <a:rPr lang="en-US" sz="2800" dirty="0" smtClean="0"/>
                        <a:t>Turned politics into a celebrity system</a:t>
                      </a:r>
                    </a:p>
                    <a:p>
                      <a:pPr marL="457200" indent="-457200">
                        <a:buFontTx/>
                        <a:buChar char="-"/>
                      </a:pPr>
                      <a:r>
                        <a:rPr lang="en-US" sz="2800" dirty="0" smtClean="0"/>
                        <a:t>Image over ideals</a:t>
                      </a:r>
                    </a:p>
                    <a:p>
                      <a:pPr marL="457200" indent="-457200">
                        <a:buFontTx/>
                        <a:buChar char="-"/>
                      </a:pPr>
                      <a:r>
                        <a:rPr lang="en-US" sz="2800" dirty="0" smtClean="0"/>
                        <a:t>TV cos.</a:t>
                      </a:r>
                      <a:r>
                        <a:rPr lang="en-US" sz="2800" baseline="0" dirty="0" smtClean="0"/>
                        <a:t> can feed the public illegitimate info (bias)</a:t>
                      </a:r>
                      <a:endParaRPr lang="en-US" sz="2800" dirty="0"/>
                    </a:p>
                  </a:txBody>
                  <a:tcPr/>
                </a:tc>
                <a:tc>
                  <a:txBody>
                    <a:bodyPr/>
                    <a:lstStyle/>
                    <a:p>
                      <a:endParaRPr lang="en-US" sz="2800" dirty="0"/>
                    </a:p>
                  </a:txBody>
                  <a:tcPr/>
                </a:tc>
              </a:tr>
            </a:tbl>
          </a:graphicData>
        </a:graphic>
      </p:graphicFrame>
    </p:spTree>
    <p:extLst>
      <p:ext uri="{BB962C8B-B14F-4D97-AF65-F5344CB8AC3E}">
        <p14:creationId xmlns:p14="http://schemas.microsoft.com/office/powerpoint/2010/main" val="889600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9053"/>
            <a:ext cx="8596668" cy="752669"/>
          </a:xfrm>
        </p:spPr>
        <p:txBody>
          <a:bodyPr>
            <a:normAutofit fontScale="90000"/>
          </a:bodyPr>
          <a:lstStyle/>
          <a:p>
            <a:r>
              <a:rPr lang="en-US" dirty="0" smtClean="0"/>
              <a:t>A good </a:t>
            </a:r>
            <a:r>
              <a:rPr lang="en-US" dirty="0"/>
              <a:t>thesis will generally have the following characteristics:</a:t>
            </a:r>
            <a:br>
              <a:rPr lang="en-US" dirty="0"/>
            </a:br>
            <a:endParaRPr lang="en-US" dirty="0"/>
          </a:p>
        </p:txBody>
      </p:sp>
      <p:sp>
        <p:nvSpPr>
          <p:cNvPr id="3" name="Content Placeholder 2"/>
          <p:cNvSpPr>
            <a:spLocks noGrp="1"/>
          </p:cNvSpPr>
          <p:nvPr>
            <p:ph idx="1"/>
          </p:nvPr>
        </p:nvSpPr>
        <p:spPr>
          <a:xfrm>
            <a:off x="677334" y="1324947"/>
            <a:ext cx="8951858" cy="5187820"/>
          </a:xfrm>
        </p:spPr>
        <p:txBody>
          <a:bodyPr>
            <a:normAutofit/>
          </a:bodyPr>
          <a:lstStyle/>
          <a:p>
            <a:pPr marL="0" indent="0">
              <a:buNone/>
            </a:pPr>
            <a:endParaRPr lang="en-US" dirty="0"/>
          </a:p>
          <a:p>
            <a:pPr marL="0" indent="0">
              <a:buNone/>
            </a:pPr>
            <a:r>
              <a:rPr lang="en-US" dirty="0" smtClean="0"/>
              <a:t> </a:t>
            </a:r>
            <a:r>
              <a:rPr lang="en-US" dirty="0"/>
              <a:t>1. A good thesis statement </a:t>
            </a:r>
            <a:r>
              <a:rPr lang="en-US" u="sng" dirty="0"/>
              <a:t>will make a claim</a:t>
            </a:r>
            <a:r>
              <a:rPr lang="en-US" dirty="0"/>
              <a:t>. Develop an </a:t>
            </a:r>
            <a:r>
              <a:rPr lang="en-US" b="1" dirty="0"/>
              <a:t>interesting perspective </a:t>
            </a:r>
            <a:r>
              <a:rPr lang="en-US" dirty="0"/>
              <a:t>that you can support and defend. This perspective must be more than an observation. “America is violent” is an observation. “Americans are violent because they are </a:t>
            </a:r>
            <a:r>
              <a:rPr lang="en-US" dirty="0" smtClean="0"/>
              <a:t>fearful” is </a:t>
            </a:r>
            <a:r>
              <a:rPr lang="en-US" dirty="0"/>
              <a:t>an argument. Why? Because it states </a:t>
            </a:r>
            <a:r>
              <a:rPr lang="en-US" i="1" dirty="0"/>
              <a:t>an opinion</a:t>
            </a:r>
            <a:r>
              <a:rPr lang="en-US" dirty="0"/>
              <a:t>. It makes a </a:t>
            </a:r>
            <a:r>
              <a:rPr lang="en-US" i="1" dirty="0"/>
              <a:t>claim</a:t>
            </a:r>
            <a:r>
              <a:rPr lang="en-US" dirty="0" smtClean="0"/>
              <a:t>.</a:t>
            </a:r>
          </a:p>
          <a:p>
            <a:pPr marL="0" indent="0">
              <a:buNone/>
            </a:pPr>
            <a:r>
              <a:rPr lang="en-US" dirty="0" smtClean="0"/>
              <a:t> </a:t>
            </a:r>
            <a:r>
              <a:rPr lang="en-US" dirty="0"/>
              <a:t>2. A good thesis statement </a:t>
            </a:r>
            <a:r>
              <a:rPr lang="en-US" u="sng" dirty="0"/>
              <a:t>will control the entire argument</a:t>
            </a:r>
            <a:r>
              <a:rPr lang="en-US" dirty="0"/>
              <a:t>. Your thesis sentence determines what you are required to say in a paper. It also determines what you cannot say. Every paragraph in your paper exists in order to support your thesis. Accordingly, if one of your paragraphs seems irrelevant to your thesis you have two choices: get rid of the paragraph, or rewrite your thesis. </a:t>
            </a:r>
            <a:endParaRPr lang="en-US" dirty="0" smtClean="0"/>
          </a:p>
          <a:p>
            <a:pPr marL="0" indent="0">
              <a:buNone/>
            </a:pPr>
            <a:endParaRPr lang="en-US" dirty="0"/>
          </a:p>
          <a:p>
            <a:pPr marL="0" indent="0">
              <a:buNone/>
            </a:pPr>
            <a:r>
              <a:rPr lang="en-US" dirty="0" smtClean="0"/>
              <a:t>Adapted </a:t>
            </a:r>
            <a:r>
              <a:rPr lang="en-US" dirty="0"/>
              <a:t>from Karen </a:t>
            </a:r>
            <a:r>
              <a:rPr lang="en-US" dirty="0" err="1"/>
              <a:t>Gocsik’s</a:t>
            </a:r>
            <a:r>
              <a:rPr lang="en-US" dirty="0"/>
              <a:t> “Developing Your Thesis.” Dartmouth Writing Program. Dartmouth College, 12 July 2005. Web. 3 Sept. 2012. </a:t>
            </a:r>
          </a:p>
        </p:txBody>
      </p:sp>
    </p:spTree>
    <p:extLst>
      <p:ext uri="{BB962C8B-B14F-4D97-AF65-F5344CB8AC3E}">
        <p14:creationId xmlns:p14="http://schemas.microsoft.com/office/powerpoint/2010/main" val="1681692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677334" y="1488785"/>
            <a:ext cx="8596668" cy="4613435"/>
          </a:xfrm>
        </p:spPr>
        <p:txBody>
          <a:bodyPr>
            <a:normAutofit/>
          </a:bodyPr>
          <a:lstStyle/>
          <a:p>
            <a:r>
              <a:rPr lang="en-US" dirty="0" smtClean="0"/>
              <a:t>The </a:t>
            </a:r>
            <a:r>
              <a:rPr lang="en-US" dirty="0"/>
              <a:t>major cause of the Civil War was the expansion of slavery into the newly opened U.S. territories. While both Northerners and Southerners believed they fought against tyranny and oppression, Northerners focused on the oppression of slaves while Southerners defended their own right to self-government. </a:t>
            </a:r>
            <a:endParaRPr lang="en-US" dirty="0" smtClean="0"/>
          </a:p>
          <a:p>
            <a:r>
              <a:rPr lang="en-US" dirty="0" smtClean="0"/>
              <a:t>The </a:t>
            </a:r>
            <a:r>
              <a:rPr lang="en-US" dirty="0"/>
              <a:t>Irish famine (1845-1849) resulted not merely from a blight that devastated the potato crop but from Britain’s social and economic policies in Ireland. </a:t>
            </a:r>
            <a:endParaRPr lang="en-US" dirty="0" smtClean="0"/>
          </a:p>
          <a:p>
            <a:r>
              <a:rPr lang="en-US" dirty="0" smtClean="0"/>
              <a:t>Through </a:t>
            </a:r>
            <a:r>
              <a:rPr lang="en-US" dirty="0"/>
              <a:t>its contrasting river and shore scenes, Mark Twain’s The Adventures of Huckleberry Finn suggests that to find the true expression of American democratic ideals, one must leave “civilized” society and go back to </a:t>
            </a:r>
            <a:r>
              <a:rPr lang="en-US" dirty="0" smtClean="0"/>
              <a:t>nature.</a:t>
            </a:r>
          </a:p>
          <a:p>
            <a:r>
              <a:rPr lang="en-US" dirty="0" smtClean="0"/>
              <a:t>Because </a:t>
            </a:r>
            <a:r>
              <a:rPr lang="en-US" dirty="0"/>
              <a:t>half of all American elementary school children consume nine times the recommended daily allowance of sugar, schools should be required to replace the beverages in soda machines with healthy alternatives. </a:t>
            </a:r>
          </a:p>
        </p:txBody>
      </p:sp>
    </p:spTree>
    <p:extLst>
      <p:ext uri="{BB962C8B-B14F-4D97-AF65-F5344CB8AC3E}">
        <p14:creationId xmlns:p14="http://schemas.microsoft.com/office/powerpoint/2010/main" val="424238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Crafting an Argument</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Need to consider what evidence you will use to support your thesis</a:t>
            </a:r>
          </a:p>
          <a:p>
            <a:pPr marL="0" indent="0">
              <a:buNone/>
            </a:pPr>
            <a:endParaRPr lang="en-US" sz="2400" dirty="0" smtClean="0"/>
          </a:p>
          <a:p>
            <a:r>
              <a:rPr lang="en-US" sz="2400" dirty="0" smtClean="0"/>
              <a:t>Need to consider counterarguments and what evidence you might use to refute them</a:t>
            </a:r>
          </a:p>
          <a:p>
            <a:endParaRPr lang="en-US" sz="2400" dirty="0"/>
          </a:p>
          <a:p>
            <a:r>
              <a:rPr lang="en-US" sz="2400" dirty="0" smtClean="0"/>
              <a:t>Outline your argument</a:t>
            </a:r>
          </a:p>
          <a:p>
            <a:endParaRPr lang="en-US" sz="2400" dirty="0"/>
          </a:p>
          <a:p>
            <a:r>
              <a:rPr lang="en-US" sz="2400" dirty="0" smtClean="0"/>
              <a:t>Homework – Write your synthesis (due Wednesday)</a:t>
            </a:r>
            <a:endParaRPr lang="en-US" sz="2400" dirty="0"/>
          </a:p>
        </p:txBody>
      </p:sp>
    </p:spTree>
    <p:extLst>
      <p:ext uri="{BB962C8B-B14F-4D97-AF65-F5344CB8AC3E}">
        <p14:creationId xmlns:p14="http://schemas.microsoft.com/office/powerpoint/2010/main" val="1600028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346</TotalTime>
  <Words>451</Words>
  <Application>Microsoft Office PowerPoint</Application>
  <PresentationFormat>Widescreen</PresentationFormat>
  <Paragraphs>33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Trebuchet MS</vt:lpstr>
      <vt:lpstr>Wingdings</vt:lpstr>
      <vt:lpstr>Wingdings 3</vt:lpstr>
      <vt:lpstr>Facet</vt:lpstr>
      <vt:lpstr>Monday, October 3, 2016</vt:lpstr>
      <vt:lpstr>TV has had a positive impact on Presidential Elections</vt:lpstr>
      <vt:lpstr>A good thesis will generally have the following characteristics: </vt:lpstr>
      <vt:lpstr>Examples</vt:lpstr>
      <vt:lpstr>Crafting an Argument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Friday, September 30, 2016</dc:title>
  <dc:creator>Mcdonald, Amber</dc:creator>
  <cp:lastModifiedBy>Mcdonald, Amber</cp:lastModifiedBy>
  <cp:revision>9</cp:revision>
  <dcterms:created xsi:type="dcterms:W3CDTF">2016-09-29T20:00:36Z</dcterms:created>
  <dcterms:modified xsi:type="dcterms:W3CDTF">2016-10-03T17:23:02Z</dcterms:modified>
</cp:coreProperties>
</file>