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2" r:id="rId2"/>
    <p:sldId id="267" r:id="rId3"/>
    <p:sldId id="263" r:id="rId4"/>
    <p:sldId id="256" r:id="rId5"/>
    <p:sldId id="257" r:id="rId6"/>
    <p:sldId id="259" r:id="rId7"/>
    <p:sldId id="258" r:id="rId8"/>
    <p:sldId id="260" r:id="rId9"/>
    <p:sldId id="261" r:id="rId10"/>
    <p:sldId id="264" r:id="rId11"/>
    <p:sldId id="266" r:id="rId12"/>
    <p:sldId id="268" r:id="rId13"/>
    <p:sldId id="271"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320" autoAdjust="0"/>
    <p:restoredTop sz="50081" autoAdjust="0"/>
  </p:normalViewPr>
  <p:slideViewPr>
    <p:cSldViewPr>
      <p:cViewPr>
        <p:scale>
          <a:sx n="77" d="100"/>
          <a:sy n="77" d="100"/>
        </p:scale>
        <p:origin x="76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6E9BB-473E-BC46-8A4D-9BB9D3A07C6A}" type="datetimeFigureOut">
              <a:rPr lang="en-US" smtClean="0"/>
              <a:t>9/19/16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A09FD5-2BF9-9A44-9B11-E7596229BB49}" type="slidenum">
              <a:rPr lang="en-US" smtClean="0"/>
              <a:t>‹#›</a:t>
            </a:fld>
            <a:endParaRPr lang="en-US"/>
          </a:p>
        </p:txBody>
      </p:sp>
    </p:spTree>
    <p:extLst>
      <p:ext uri="{BB962C8B-B14F-4D97-AF65-F5344CB8AC3E}">
        <p14:creationId xmlns:p14="http://schemas.microsoft.com/office/powerpoint/2010/main" val="194734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09FD5-2BF9-9A44-9B11-E7596229BB49}" type="slidenum">
              <a:rPr lang="en-US" smtClean="0"/>
              <a:t>12</a:t>
            </a:fld>
            <a:endParaRPr lang="en-US"/>
          </a:p>
        </p:txBody>
      </p:sp>
    </p:spTree>
    <p:extLst>
      <p:ext uri="{BB962C8B-B14F-4D97-AF65-F5344CB8AC3E}">
        <p14:creationId xmlns:p14="http://schemas.microsoft.com/office/powerpoint/2010/main" val="221558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4BF48A-DCAE-4436-8DF4-4F35E708614B}" type="datetimeFigureOut">
              <a:rPr lang="en-US" smtClean="0"/>
              <a:pPr/>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9A4C4-33E2-439F-8936-DA57F1629ED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4BF48A-DCAE-4436-8DF4-4F35E708614B}" type="datetimeFigureOut">
              <a:rPr lang="en-US" smtClean="0"/>
              <a:pPr/>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9A4C4-33E2-439F-8936-DA57F1629E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4BF48A-DCAE-4436-8DF4-4F35E708614B}" type="datetimeFigureOut">
              <a:rPr lang="en-US" smtClean="0"/>
              <a:pPr/>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9A4C4-33E2-439F-8936-DA57F1629ED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4BF48A-DCAE-4436-8DF4-4F35E708614B}" type="datetimeFigureOut">
              <a:rPr lang="en-US" smtClean="0"/>
              <a:pPr/>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9A4C4-33E2-439F-8936-DA57F1629ED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4BF48A-DCAE-4436-8DF4-4F35E708614B}" type="datetimeFigureOut">
              <a:rPr lang="en-US" smtClean="0"/>
              <a:pPr/>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9A4C4-33E2-439F-8936-DA57F1629ED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4BF48A-DCAE-4436-8DF4-4F35E708614B}" type="datetimeFigureOut">
              <a:rPr lang="en-US" smtClean="0"/>
              <a:pPr/>
              <a:t>9/19/16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9A4C4-33E2-439F-8936-DA57F1629ED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4BF48A-DCAE-4436-8DF4-4F35E708614B}" type="datetimeFigureOut">
              <a:rPr lang="en-US" smtClean="0"/>
              <a:pPr/>
              <a:t>9/19/16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19A4C4-33E2-439F-8936-DA57F1629ED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4BF48A-DCAE-4436-8DF4-4F35E708614B}" type="datetimeFigureOut">
              <a:rPr lang="en-US" smtClean="0"/>
              <a:pPr/>
              <a:t>9/19/16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19A4C4-33E2-439F-8936-DA57F1629ED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BF48A-DCAE-4436-8DF4-4F35E708614B}" type="datetimeFigureOut">
              <a:rPr lang="en-US" smtClean="0"/>
              <a:pPr/>
              <a:t>9/19/16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19A4C4-33E2-439F-8936-DA57F1629E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4BF48A-DCAE-4436-8DF4-4F35E708614B}" type="datetimeFigureOut">
              <a:rPr lang="en-US" smtClean="0"/>
              <a:pPr/>
              <a:t>9/19/16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9A4C4-33E2-439F-8936-DA57F1629ED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4BF48A-DCAE-4436-8DF4-4F35E708614B}" type="datetimeFigureOut">
              <a:rPr lang="en-US" smtClean="0"/>
              <a:pPr/>
              <a:t>9/19/16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9A4C4-33E2-439F-8936-DA57F1629ED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BF48A-DCAE-4436-8DF4-4F35E708614B}" type="datetimeFigureOut">
              <a:rPr lang="en-US" smtClean="0"/>
              <a:pPr/>
              <a:t>9/19/16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19A4C4-33E2-439F-8936-DA57F1629E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10000" cy="1325562"/>
          </a:xfrm>
        </p:spPr>
        <p:txBody>
          <a:bodyPr>
            <a:normAutofit fontScale="90000"/>
          </a:bodyPr>
          <a:lstStyle/>
          <a:p>
            <a:pPr algn="l"/>
            <a:r>
              <a:rPr lang="en-US" dirty="0" smtClean="0"/>
              <a:t>Monday, Sept. 19, 2016</a:t>
            </a:r>
            <a:endParaRPr lang="en-US" dirty="0"/>
          </a:p>
        </p:txBody>
      </p:sp>
      <p:pic>
        <p:nvPicPr>
          <p:cNvPr id="1026" name="Picture 2" descr="creen Shot 2015-09-16 at 8.06.37 AM.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67200" y="274638"/>
            <a:ext cx="4582697" cy="61469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2209799"/>
            <a:ext cx="3810000" cy="2862322"/>
          </a:xfrm>
          <a:prstGeom prst="rect">
            <a:avLst/>
          </a:prstGeom>
          <a:noFill/>
        </p:spPr>
        <p:txBody>
          <a:bodyPr wrap="square" rtlCol="0">
            <a:spAutoFit/>
          </a:bodyPr>
          <a:lstStyle/>
          <a:p>
            <a:r>
              <a:rPr lang="en-US" dirty="0" smtClean="0"/>
              <a:t>Notebook Time:</a:t>
            </a:r>
          </a:p>
          <a:p>
            <a:endParaRPr lang="en-US" dirty="0"/>
          </a:p>
          <a:p>
            <a:r>
              <a:rPr lang="en-US" dirty="0" smtClean="0"/>
              <a:t>Take a close look at Mindy </a:t>
            </a:r>
            <a:r>
              <a:rPr lang="en-US" dirty="0" err="1" smtClean="0"/>
              <a:t>Kaling’s</a:t>
            </a:r>
            <a:r>
              <a:rPr lang="en-US" dirty="0" smtClean="0"/>
              <a:t> “Heart Map”, which replaced a traditional author bio in her recent book  </a:t>
            </a:r>
            <a:r>
              <a:rPr lang="en-US" i="1" dirty="0" smtClean="0"/>
              <a:t>Why Not Me</a:t>
            </a:r>
            <a:r>
              <a:rPr lang="en-US" dirty="0" smtClean="0"/>
              <a:t>. Notice how she uses details to make this graphic entertaining and full of authorial voice. Then, make your own “Heart Map” in your notebook. </a:t>
            </a:r>
            <a:endParaRPr lang="en-US" dirty="0"/>
          </a:p>
        </p:txBody>
      </p:sp>
    </p:spTree>
    <p:extLst>
      <p:ext uri="{BB962C8B-B14F-4D97-AF65-F5344CB8AC3E}">
        <p14:creationId xmlns:p14="http://schemas.microsoft.com/office/powerpoint/2010/main" val="1967513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52400" y="853440"/>
          <a:ext cx="2362200" cy="5090160"/>
        </p:xfrm>
        <a:graphic>
          <a:graphicData uri="http://schemas.openxmlformats.org/drawingml/2006/table">
            <a:tbl>
              <a:tblPr/>
              <a:tblGrid>
                <a:gridCol w="2362200"/>
              </a:tblGrid>
              <a:tr h="609600">
                <a:tc>
                  <a:txBody>
                    <a:bodyPr/>
                    <a:lstStyle/>
                    <a:p>
                      <a:r>
                        <a:rPr lang="en-US" sz="2000" b="1" dirty="0" smtClean="0"/>
                        <a:t>Nina Berman</a:t>
                      </a:r>
                      <a:endParaRPr lang="en-US" sz="2000" b="1" dirty="0"/>
                    </a:p>
                  </a:txBody>
                  <a:tcPr>
                    <a:lnL>
                      <a:noFill/>
                    </a:lnL>
                    <a:lnR>
                      <a:noFill/>
                    </a:lnR>
                    <a:lnT>
                      <a:noFill/>
                    </a:lnT>
                    <a:lnB>
                      <a:noFill/>
                    </a:lnB>
                  </a:tcPr>
                </a:tc>
              </a:tr>
              <a:tr h="365760">
                <a:tc>
                  <a:txBody>
                    <a:bodyPr/>
                    <a:lstStyle/>
                    <a:p>
                      <a:endParaRPr lang="en-US" dirty="0"/>
                    </a:p>
                  </a:txBody>
                  <a:tcPr marL="0" marR="0" marT="0" marB="0">
                    <a:lnL>
                      <a:noFill/>
                    </a:lnL>
                    <a:lnR>
                      <a:noFill/>
                    </a:lnR>
                    <a:lnT>
                      <a:noFill/>
                    </a:lnT>
                    <a:lnB>
                      <a:noFill/>
                    </a:lnB>
                  </a:tcPr>
                </a:tc>
              </a:tr>
              <a:tr h="4114800">
                <a:tc>
                  <a:txBody>
                    <a:bodyPr/>
                    <a:lstStyle/>
                    <a:p>
                      <a:pPr algn="l"/>
                      <a:r>
                        <a:rPr lang="en-US" b="1" i="1" dirty="0"/>
                        <a:t>Pfc. Alan Jermaine Lewis</a:t>
                      </a:r>
                      <a:r>
                        <a:rPr lang="en-US" b="1" i="1"/>
                        <a:t>, </a:t>
                      </a:r>
                      <a:r>
                        <a:rPr lang="en-US" b="1" i="1" smtClean="0"/>
                        <a:t>23</a:t>
                      </a:r>
                      <a:endParaRPr lang="en-US" i="1" dirty="0"/>
                    </a:p>
                  </a:txBody>
                  <a:tcPr marL="0" marR="0" marT="0" marB="0">
                    <a:lnL>
                      <a:noFill/>
                    </a:lnL>
                    <a:lnR>
                      <a:noFill/>
                    </a:lnR>
                    <a:lnT>
                      <a:noFill/>
                    </a:lnT>
                    <a:lnB>
                      <a:noFill/>
                    </a:lnB>
                  </a:tcPr>
                </a:tc>
              </a:tr>
            </a:tbl>
          </a:graphicData>
        </a:graphic>
      </p:graphicFrame>
      <p:pic>
        <p:nvPicPr>
          <p:cNvPr id="9218" name="Picture 2"/>
          <p:cNvPicPr>
            <a:picLocks noChangeAspect="1" noChangeArrowheads="1"/>
          </p:cNvPicPr>
          <p:nvPr/>
        </p:nvPicPr>
        <p:blipFill>
          <a:blip r:embed="rId2"/>
          <a:srcRect/>
          <a:stretch>
            <a:fillRect/>
          </a:stretch>
        </p:blipFill>
        <p:spPr bwMode="auto">
          <a:xfrm>
            <a:off x="2505074" y="15802"/>
            <a:ext cx="6644217" cy="6613598"/>
          </a:xfrm>
          <a:prstGeom prst="rect">
            <a:avLst/>
          </a:prstGeom>
          <a:noFill/>
          <a:ln w="9525">
            <a:noFill/>
            <a:miter lim="800000"/>
            <a:headEnd/>
            <a:tailEnd/>
          </a:ln>
          <a:effectLst/>
        </p:spPr>
      </p:pic>
      <p:pic>
        <p:nvPicPr>
          <p:cNvPr id="9219" name="Picture 3" descr="http://digitaljournalist.org/images/button_previous.jpg"/>
          <p:cNvPicPr>
            <a:picLocks noChangeAspect="1" noChangeArrowheads="1"/>
          </p:cNvPicPr>
          <p:nvPr/>
        </p:nvPicPr>
        <p:blipFill>
          <a:blip r:embed="rId3"/>
          <a:srcRect/>
          <a:stretch>
            <a:fillRect/>
          </a:stretch>
        </p:blipFill>
        <p:spPr bwMode="auto">
          <a:xfrm>
            <a:off x="0" y="0"/>
            <a:ext cx="304800" cy="352425"/>
          </a:xfrm>
          <a:prstGeom prst="rect">
            <a:avLst/>
          </a:prstGeom>
          <a:noFill/>
        </p:spPr>
      </p:pic>
      <p:pic>
        <p:nvPicPr>
          <p:cNvPr id="9220" name="Picture 4" descr="http://digitaljournalist.org/images/button_next.jpg"/>
          <p:cNvPicPr>
            <a:picLocks noChangeAspect="1" noChangeArrowheads="1"/>
          </p:cNvPicPr>
          <p:nvPr/>
        </p:nvPicPr>
        <p:blipFill>
          <a:blip r:embed="rId4"/>
          <a:srcRect/>
          <a:stretch>
            <a:fillRect/>
          </a:stretch>
        </p:blipFill>
        <p:spPr bwMode="auto">
          <a:xfrm>
            <a:off x="0" y="0"/>
            <a:ext cx="304800" cy="352425"/>
          </a:xfrm>
          <a:prstGeom prst="rect">
            <a:avLst/>
          </a:prstGeom>
          <a:noFill/>
        </p:spPr>
      </p:pic>
      <p:pic>
        <p:nvPicPr>
          <p:cNvPr id="9221" name="Picture 5" descr="http://digitaljournalist.org/images/thumbnails.jpg"/>
          <p:cNvPicPr>
            <a:picLocks noChangeAspect="1" noChangeArrowheads="1"/>
          </p:cNvPicPr>
          <p:nvPr/>
        </p:nvPicPr>
        <p:blipFill>
          <a:blip r:embed="rId5"/>
          <a:srcRect/>
          <a:stretch>
            <a:fillRect/>
          </a:stretch>
        </p:blipFill>
        <p:spPr bwMode="auto">
          <a:xfrm>
            <a:off x="0" y="0"/>
            <a:ext cx="304800" cy="304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000" dirty="0" smtClean="0"/>
              <a:t>Lynda </a:t>
            </a:r>
            <a:r>
              <a:rPr lang="en-US" sz="2000" dirty="0" err="1" smtClean="0"/>
              <a:t>Churilla</a:t>
            </a:r>
            <a:endParaRPr lang="en-US" sz="2000" dirty="0" smtClean="0"/>
          </a:p>
          <a:p>
            <a:pPr>
              <a:buNone/>
            </a:pPr>
            <a:r>
              <a:rPr lang="en-US" sz="2000" i="1" dirty="0" smtClean="0"/>
              <a:t>Soldier in the Iraq War</a:t>
            </a:r>
          </a:p>
          <a:p>
            <a:pPr>
              <a:buNone/>
            </a:pPr>
            <a:r>
              <a:rPr lang="en-US" sz="2000" i="1" dirty="0" smtClean="0"/>
              <a:t>Fighting Back!</a:t>
            </a:r>
            <a:endParaRPr lang="en-US" sz="2000" i="1" dirty="0"/>
          </a:p>
        </p:txBody>
      </p:sp>
      <p:pic>
        <p:nvPicPr>
          <p:cNvPr id="23554" name="Picture 2"/>
          <p:cNvPicPr>
            <a:picLocks noChangeAspect="1" noChangeArrowheads="1"/>
          </p:cNvPicPr>
          <p:nvPr/>
        </p:nvPicPr>
        <p:blipFill>
          <a:blip r:embed="rId2"/>
          <a:srcRect/>
          <a:stretch>
            <a:fillRect/>
          </a:stretch>
        </p:blipFill>
        <p:spPr bwMode="auto">
          <a:xfrm>
            <a:off x="3733800" y="762000"/>
            <a:ext cx="49530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 Strategy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OPTIC allows us to go deeper into our analysis of an image</a:t>
            </a:r>
          </a:p>
          <a:p>
            <a:r>
              <a:rPr lang="en-US" sz="2300" dirty="0"/>
              <a:t>O = Overview: What is happening in the picture? Summarize the “action” of the visual without analyzing its meaning yet. </a:t>
            </a:r>
            <a:endParaRPr lang="en-US" sz="2300" dirty="0" smtClean="0"/>
          </a:p>
          <a:p>
            <a:r>
              <a:rPr lang="en-US" sz="2300" dirty="0" smtClean="0"/>
              <a:t>P </a:t>
            </a:r>
            <a:r>
              <a:rPr lang="en-US" sz="2300" dirty="0"/>
              <a:t>= Parts of the picture: Break the picture down into sections. Describe the placement of objects on the picture. Name everything that you see. </a:t>
            </a:r>
            <a:endParaRPr lang="en-US" sz="2300" dirty="0" smtClean="0"/>
          </a:p>
          <a:p>
            <a:r>
              <a:rPr lang="en-US" sz="2300" dirty="0" smtClean="0"/>
              <a:t>T </a:t>
            </a:r>
            <a:r>
              <a:rPr lang="en-US" sz="2300" dirty="0"/>
              <a:t>= Title: What does the title tell you about the picture? How much does it add to what you understand or do not understand about the picture? If there is no title, make one up. </a:t>
            </a:r>
            <a:endParaRPr lang="en-US" sz="2300" dirty="0" smtClean="0"/>
          </a:p>
          <a:p>
            <a:r>
              <a:rPr lang="en-US" sz="2300" dirty="0" smtClean="0"/>
              <a:t>I </a:t>
            </a:r>
            <a:r>
              <a:rPr lang="en-US" sz="2300" dirty="0"/>
              <a:t>= Interrelationships: Analyze the relationships in the picture. How do objects or people r</a:t>
            </a:r>
            <a:r>
              <a:rPr lang="en-US" sz="2300" dirty="0" smtClean="0"/>
              <a:t>elate </a:t>
            </a:r>
            <a:r>
              <a:rPr lang="en-US" sz="2300" dirty="0"/>
              <a:t>to each other in the picture? What clues to the message or argument are these relationships giving you? What seems to be the most important “relationship” in the picture? </a:t>
            </a:r>
            <a:endParaRPr lang="en-US" sz="2300" dirty="0" smtClean="0"/>
          </a:p>
          <a:p>
            <a:r>
              <a:rPr lang="en-US" sz="2300" dirty="0" smtClean="0"/>
              <a:t>C </a:t>
            </a:r>
            <a:r>
              <a:rPr lang="en-US" sz="2300" dirty="0"/>
              <a:t>= Conclusion: Draw a conclusion to the meaning or message of the picture based on what you have viewed and discussed as a group. Essentially, what is the argument the author is trying to convey? </a:t>
            </a:r>
          </a:p>
        </p:txBody>
      </p:sp>
    </p:spTree>
    <p:extLst>
      <p:ext uri="{BB962C8B-B14F-4D97-AF65-F5344CB8AC3E}">
        <p14:creationId xmlns:p14="http://schemas.microsoft.com/office/powerpoint/2010/main" val="1025202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7841" y="990600"/>
            <a:ext cx="6840270" cy="5135563"/>
          </a:xfrm>
        </p:spPr>
      </p:pic>
    </p:spTree>
    <p:extLst>
      <p:ext uri="{BB962C8B-B14F-4D97-AF65-F5344CB8AC3E}">
        <p14:creationId xmlns:p14="http://schemas.microsoft.com/office/powerpoint/2010/main" val="498777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248314"/>
            <a:ext cx="4643520" cy="6011831"/>
          </a:xfrm>
        </p:spPr>
      </p:pic>
    </p:spTree>
    <p:extLst>
      <p:ext uri="{BB962C8B-B14F-4D97-AF65-F5344CB8AC3E}">
        <p14:creationId xmlns:p14="http://schemas.microsoft.com/office/powerpoint/2010/main" val="270744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Tone in Images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2347" y="1600200"/>
            <a:ext cx="577930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3505200"/>
            <a:ext cx="1275157" cy="369332"/>
          </a:xfrm>
          <a:prstGeom prst="rect">
            <a:avLst/>
          </a:prstGeom>
          <a:noFill/>
        </p:spPr>
        <p:txBody>
          <a:bodyPr wrap="none" rtlCol="0">
            <a:spAutoFit/>
          </a:bodyPr>
          <a:lstStyle/>
          <a:p>
            <a:r>
              <a:rPr lang="en-US" i="1" dirty="0" err="1" smtClean="0"/>
              <a:t>Kanye</a:t>
            </a:r>
            <a:r>
              <a:rPr lang="en-US" i="1" dirty="0" smtClean="0"/>
              <a:t> West</a:t>
            </a:r>
            <a:endParaRPr lang="en-US" i="1" dirty="0"/>
          </a:p>
        </p:txBody>
      </p:sp>
    </p:spTree>
    <p:extLst>
      <p:ext uri="{BB962C8B-B14F-4D97-AF65-F5344CB8AC3E}">
        <p14:creationId xmlns:p14="http://schemas.microsoft.com/office/powerpoint/2010/main" val="2928041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8686800" cy="4525963"/>
          </a:xfrm>
        </p:spPr>
        <p:txBody>
          <a:bodyPr/>
          <a:lstStyle/>
          <a:p>
            <a:pPr>
              <a:buNone/>
            </a:pPr>
            <a:r>
              <a:rPr lang="en-US" sz="2000" b="1" dirty="0" smtClean="0"/>
              <a:t>J. Egan</a:t>
            </a:r>
          </a:p>
          <a:p>
            <a:pPr>
              <a:buNone/>
            </a:pPr>
            <a:r>
              <a:rPr lang="en-US" sz="2000" i="1" dirty="0" err="1" smtClean="0"/>
              <a:t>Kanye</a:t>
            </a:r>
            <a:r>
              <a:rPr lang="en-US" sz="2000" i="1" dirty="0" smtClean="0"/>
              <a:t> West </a:t>
            </a:r>
          </a:p>
          <a:p>
            <a:pPr>
              <a:buNone/>
            </a:pPr>
            <a:r>
              <a:rPr lang="en-US" sz="2000" i="1" dirty="0" smtClean="0"/>
              <a:t>Portrait Drawing</a:t>
            </a:r>
          </a:p>
          <a:p>
            <a:pPr>
              <a:buNone/>
            </a:pPr>
            <a:endParaRPr lang="en-US" dirty="0"/>
          </a:p>
        </p:txBody>
      </p:sp>
      <p:pic>
        <p:nvPicPr>
          <p:cNvPr id="8194" name="Picture 2"/>
          <p:cNvPicPr>
            <a:picLocks noChangeAspect="1" noChangeArrowheads="1"/>
          </p:cNvPicPr>
          <p:nvPr/>
        </p:nvPicPr>
        <p:blipFill>
          <a:blip r:embed="rId2"/>
          <a:srcRect/>
          <a:stretch>
            <a:fillRect/>
          </a:stretch>
        </p:blipFill>
        <p:spPr bwMode="auto">
          <a:xfrm>
            <a:off x="2705100" y="27213"/>
            <a:ext cx="5372100" cy="68521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971800" y="14407"/>
            <a:ext cx="4343400" cy="6843593"/>
          </a:xfrm>
          <a:prstGeom prst="rect">
            <a:avLst/>
          </a:prstGeom>
          <a:noFill/>
          <a:ln w="9525">
            <a:noFill/>
            <a:miter lim="800000"/>
            <a:headEnd/>
            <a:tailEnd/>
          </a:ln>
          <a:effectLst/>
        </p:spPr>
      </p:pic>
      <p:sp>
        <p:nvSpPr>
          <p:cNvPr id="5" name="TextBox 4"/>
          <p:cNvSpPr txBox="1"/>
          <p:nvPr/>
        </p:nvSpPr>
        <p:spPr>
          <a:xfrm>
            <a:off x="304800" y="2819400"/>
            <a:ext cx="2647776" cy="707886"/>
          </a:xfrm>
          <a:prstGeom prst="rect">
            <a:avLst/>
          </a:prstGeom>
          <a:noFill/>
        </p:spPr>
        <p:txBody>
          <a:bodyPr wrap="none" rtlCol="0">
            <a:spAutoFit/>
          </a:bodyPr>
          <a:lstStyle/>
          <a:p>
            <a:r>
              <a:rPr lang="pt-BR" sz="2000" b="1" dirty="0" smtClean="0"/>
              <a:t>David Alfaro Siqueiros </a:t>
            </a:r>
          </a:p>
          <a:p>
            <a:r>
              <a:rPr lang="en-US" sz="2000" b="1" i="1" dirty="0" smtClean="0"/>
              <a:t>The Echo of the Scream</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124200" y="0"/>
            <a:ext cx="3429000" cy="6858000"/>
          </a:xfrm>
          <a:prstGeom prst="rect">
            <a:avLst/>
          </a:prstGeom>
          <a:noFill/>
          <a:ln w="9525">
            <a:noFill/>
            <a:miter lim="800000"/>
            <a:headEnd/>
            <a:tailEnd/>
          </a:ln>
          <a:effectLst/>
        </p:spPr>
      </p:pic>
      <p:sp>
        <p:nvSpPr>
          <p:cNvPr id="5" name="Rectangle 4"/>
          <p:cNvSpPr/>
          <p:nvPr/>
        </p:nvSpPr>
        <p:spPr>
          <a:xfrm>
            <a:off x="228600" y="2362200"/>
            <a:ext cx="2594365" cy="707886"/>
          </a:xfrm>
          <a:prstGeom prst="rect">
            <a:avLst/>
          </a:prstGeom>
        </p:spPr>
        <p:txBody>
          <a:bodyPr wrap="none">
            <a:spAutoFit/>
          </a:bodyPr>
          <a:lstStyle/>
          <a:p>
            <a:r>
              <a:rPr lang="pt-BR" sz="2000" b="1" dirty="0" smtClean="0"/>
              <a:t>David Alfaro Siqueiros </a:t>
            </a:r>
          </a:p>
          <a:p>
            <a:r>
              <a:rPr lang="pt-BR" sz="2000" b="1" i="1" dirty="0" smtClean="0"/>
              <a:t>The Sob</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000" b="1" dirty="0" smtClean="0"/>
              <a:t>Pablo Picasso</a:t>
            </a:r>
          </a:p>
          <a:p>
            <a:pPr>
              <a:buNone/>
            </a:pPr>
            <a:r>
              <a:rPr lang="en-US" sz="2000" b="1" i="1" dirty="0" smtClean="0"/>
              <a:t>The Old Guitarist</a:t>
            </a:r>
            <a:endParaRPr lang="en-US" sz="2000" b="1" i="1" dirty="0"/>
          </a:p>
        </p:txBody>
      </p:sp>
      <p:pic>
        <p:nvPicPr>
          <p:cNvPr id="4098" name="Picture 2"/>
          <p:cNvPicPr>
            <a:picLocks noChangeAspect="1" noChangeArrowheads="1"/>
          </p:cNvPicPr>
          <p:nvPr/>
        </p:nvPicPr>
        <p:blipFill>
          <a:blip r:embed="rId2"/>
          <a:srcRect/>
          <a:stretch>
            <a:fillRect/>
          </a:stretch>
        </p:blipFill>
        <p:spPr bwMode="auto">
          <a:xfrm>
            <a:off x="3733800" y="0"/>
            <a:ext cx="458176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000" b="1" dirty="0" smtClean="0"/>
              <a:t>Pablo Picasso</a:t>
            </a:r>
          </a:p>
          <a:p>
            <a:pPr>
              <a:buNone/>
            </a:pPr>
            <a:r>
              <a:rPr lang="en-US" sz="2000" b="1" i="1" dirty="0" smtClean="0"/>
              <a:t>Woman in a Blue Hat</a:t>
            </a:r>
            <a:endParaRPr lang="en-US" sz="2000" dirty="0"/>
          </a:p>
        </p:txBody>
      </p:sp>
      <p:pic>
        <p:nvPicPr>
          <p:cNvPr id="3074" name="Picture 2"/>
          <p:cNvPicPr>
            <a:picLocks noChangeAspect="1" noChangeArrowheads="1"/>
          </p:cNvPicPr>
          <p:nvPr/>
        </p:nvPicPr>
        <p:blipFill>
          <a:blip r:embed="rId2"/>
          <a:srcRect/>
          <a:stretch>
            <a:fillRect/>
          </a:stretch>
        </p:blipFill>
        <p:spPr bwMode="auto">
          <a:xfrm>
            <a:off x="3124200" y="0"/>
            <a:ext cx="561871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229600" cy="4525963"/>
          </a:xfrm>
        </p:spPr>
        <p:txBody>
          <a:bodyPr>
            <a:normAutofit/>
          </a:bodyPr>
          <a:lstStyle/>
          <a:p>
            <a:pPr>
              <a:buNone/>
            </a:pPr>
            <a:r>
              <a:rPr lang="en-US" sz="2000" b="1" dirty="0" smtClean="0"/>
              <a:t>Leonardo </a:t>
            </a:r>
            <a:r>
              <a:rPr lang="en-US" sz="2000" b="1" dirty="0" err="1" smtClean="0"/>
              <a:t>da</a:t>
            </a:r>
            <a:r>
              <a:rPr lang="en-US" sz="2000" b="1" dirty="0" smtClean="0"/>
              <a:t> Vinci</a:t>
            </a:r>
          </a:p>
          <a:p>
            <a:pPr>
              <a:buNone/>
            </a:pPr>
            <a:r>
              <a:rPr lang="en-US" sz="2000" b="1" i="1" dirty="0" smtClean="0"/>
              <a:t>Grotesque Portrait Study of Man</a:t>
            </a:r>
            <a:endParaRPr lang="en-US" sz="2000" b="1" i="1" dirty="0"/>
          </a:p>
        </p:txBody>
      </p:sp>
      <p:pic>
        <p:nvPicPr>
          <p:cNvPr id="5122" name="Picture 2"/>
          <p:cNvPicPr>
            <a:picLocks noChangeAspect="1" noChangeArrowheads="1"/>
          </p:cNvPicPr>
          <p:nvPr/>
        </p:nvPicPr>
        <p:blipFill>
          <a:blip r:embed="rId2"/>
          <a:srcRect/>
          <a:stretch>
            <a:fillRect/>
          </a:stretch>
        </p:blipFill>
        <p:spPr bwMode="auto">
          <a:xfrm>
            <a:off x="3581400" y="0"/>
            <a:ext cx="4953000" cy="6862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000" b="1" dirty="0" smtClean="0"/>
              <a:t>Leonardo </a:t>
            </a:r>
            <a:r>
              <a:rPr lang="en-US" sz="2000" b="1" dirty="0" err="1" smtClean="0"/>
              <a:t>da</a:t>
            </a:r>
            <a:r>
              <a:rPr lang="en-US" sz="2000" b="1" dirty="0" smtClean="0"/>
              <a:t> Vinci</a:t>
            </a:r>
          </a:p>
          <a:p>
            <a:pPr>
              <a:buNone/>
            </a:pPr>
            <a:r>
              <a:rPr lang="en-US" sz="2000" b="1" i="1" dirty="0" smtClean="0"/>
              <a:t>Mona Lisa</a:t>
            </a:r>
            <a:endParaRPr lang="en-US" sz="2000" b="1" i="1" dirty="0"/>
          </a:p>
        </p:txBody>
      </p:sp>
      <p:pic>
        <p:nvPicPr>
          <p:cNvPr id="6146" name="Picture 2"/>
          <p:cNvPicPr>
            <a:picLocks noChangeAspect="1" noChangeArrowheads="1"/>
          </p:cNvPicPr>
          <p:nvPr/>
        </p:nvPicPr>
        <p:blipFill>
          <a:blip r:embed="rId2"/>
          <a:srcRect/>
          <a:stretch>
            <a:fillRect/>
          </a:stretch>
        </p:blipFill>
        <p:spPr bwMode="auto">
          <a:xfrm>
            <a:off x="4078010" y="0"/>
            <a:ext cx="4519626"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1985</TotalTime>
  <Words>334</Words>
  <Application>Microsoft Macintosh PowerPoint</Application>
  <PresentationFormat>On-screen Show (4:3)</PresentationFormat>
  <Paragraphs>34</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Monday, Sept. 19, 2016</vt:lpstr>
      <vt:lpstr>Tone in Images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OPTIC Strategy</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Angie</dc:creator>
  <cp:lastModifiedBy>Microsoft Office User</cp:lastModifiedBy>
  <cp:revision>44</cp:revision>
  <dcterms:created xsi:type="dcterms:W3CDTF">2009-09-26T01:40:32Z</dcterms:created>
  <dcterms:modified xsi:type="dcterms:W3CDTF">2016-09-19T12:28:58Z</dcterms:modified>
</cp:coreProperties>
</file>